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68" r:id="rId4"/>
    <p:sldId id="269" r:id="rId5"/>
    <p:sldId id="270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79" autoAdjust="0"/>
    <p:restoredTop sz="94249" autoAdjust="0"/>
  </p:normalViewPr>
  <p:slideViewPr>
    <p:cSldViewPr>
      <p:cViewPr varScale="1">
        <p:scale>
          <a:sx n="86" d="100"/>
          <a:sy n="86" d="100"/>
        </p:scale>
        <p:origin x="110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F7025-33D9-4E9F-9955-A14222A03D05}" type="datetimeFigureOut">
              <a:rPr lang="en-US" smtClean="0"/>
              <a:t>28/08/2021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3E3EA-CC6A-448F-83C3-9A526F33C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54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1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10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7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9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60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25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93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18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7"/>
          <p:cNvSpPr>
            <a:spLocks noChangeArrowheads="1"/>
          </p:cNvSpPr>
          <p:nvPr userDrawn="1"/>
        </p:nvSpPr>
        <p:spPr bwMode="auto">
          <a:xfrm flipH="1">
            <a:off x="0" y="6460968"/>
            <a:ext cx="12192000" cy="397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r">
              <a:lnSpc>
                <a:spcPct val="180000"/>
              </a:lnSpc>
            </a:pPr>
            <a:endParaRPr lang="en-US" sz="1100" b="1" baseline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67476"/>
            <a:ext cx="2844800" cy="365125"/>
          </a:xfrm>
        </p:spPr>
        <p:txBody>
          <a:bodyPr/>
          <a:lstStyle>
            <a:lvl1pPr>
              <a:defRPr sz="1500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705"/>
            <a:ext cx="12192000" cy="42402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80000"/>
              </a:lnSpc>
            </a:pPr>
            <a:endParaRPr lang="en-US" sz="1400" b="1" baseline="0">
              <a:solidFill>
                <a:srgbClr val="0070C0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8D322B-D466-4C16-B7E8-2B47FA07C7DB}"/>
              </a:ext>
            </a:extLst>
          </p:cNvPr>
          <p:cNvSpPr txBox="1"/>
          <p:nvPr userDrawn="1"/>
        </p:nvSpPr>
        <p:spPr>
          <a:xfrm>
            <a:off x="40584" y="11668"/>
            <a:ext cx="23121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0" i="1" kern="120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THPT Hùng Vương</a:t>
            </a:r>
            <a:endParaRPr lang="en-US" sz="1500" b="0" i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Image result for python logo">
            <a:extLst>
              <a:ext uri="{FF2B5EF4-FFF2-40B4-BE49-F238E27FC236}">
                <a16:creationId xmlns:a16="http://schemas.microsoft.com/office/drawing/2014/main" id="{CA85E438-FDC8-4E2C-B831-95A99A24F85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2" t="11823" r="5229" b="21182"/>
          <a:stretch/>
        </p:blipFill>
        <p:spPr bwMode="auto">
          <a:xfrm>
            <a:off x="8009792" y="5146981"/>
            <a:ext cx="4191000" cy="1149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941C2B8-F7C7-419A-BEB3-38A2F90E1318}"/>
              </a:ext>
            </a:extLst>
          </p:cNvPr>
          <p:cNvSpPr txBox="1"/>
          <p:nvPr userDrawn="1"/>
        </p:nvSpPr>
        <p:spPr>
          <a:xfrm>
            <a:off x="54286" y="6477000"/>
            <a:ext cx="19498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0" i="1" kern="120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GV: Phan Ngọc Phụng</a:t>
            </a:r>
            <a:endParaRPr lang="en-US" sz="1500" b="0" i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4B25AF-91E3-4E49-BE5F-D683862768FC}"/>
              </a:ext>
            </a:extLst>
          </p:cNvPr>
          <p:cNvSpPr txBox="1"/>
          <p:nvPr userDrawn="1"/>
        </p:nvSpPr>
        <p:spPr>
          <a:xfrm>
            <a:off x="9485505" y="51135"/>
            <a:ext cx="267425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0" i="1" kern="120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Lập trình Python cơ bản khối 11</a:t>
            </a:r>
            <a:endParaRPr lang="en-US" sz="1500" b="0" i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92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0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23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98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6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58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28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14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4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1676400" y="762000"/>
            <a:ext cx="8615363" cy="190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6600" ker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latin typeface="Cambria" panose="02040503050406030204" pitchFamily="18" charset="0"/>
              </a:rPr>
              <a:t>BIỂU THỨC BOOLEAN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59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482600"/>
            <a:ext cx="6629400" cy="508000"/>
            <a:chOff x="789624" y="1191463"/>
            <a:chExt cx="6629400" cy="508000"/>
          </a:xfrm>
        </p:grpSpPr>
        <p:sp>
          <p:nvSpPr>
            <p:cNvPr id="3" name="AutoShape 52"/>
            <p:cNvSpPr>
              <a:spLocks noChangeArrowheads="1"/>
            </p:cNvSpPr>
            <p:nvPr/>
          </p:nvSpPr>
          <p:spPr bwMode="gray">
            <a:xfrm>
              <a:off x="990600" y="1191463"/>
              <a:ext cx="6428424" cy="508000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latin typeface="Cambria" panose="02040503050406030204" pitchFamily="18" charset="0"/>
                </a:rPr>
                <a:t>Nội dung bài học</a:t>
              </a:r>
              <a:endParaRPr lang="en-US" sz="2800" b="1" kern="0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789624" y="1295400"/>
              <a:ext cx="353376" cy="272472"/>
              <a:chOff x="1110" y="2656"/>
              <a:chExt cx="1549" cy="1351"/>
            </a:xfrm>
          </p:grpSpPr>
          <p:sp>
            <p:nvSpPr>
              <p:cNvPr id="5" name="AutoShape 18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" name="AutoShape 19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" name="AutoShape 20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EFB049">
                      <a:gamma/>
                      <a:shade val="46275"/>
                      <a:invGamma/>
                    </a:srgbClr>
                  </a:gs>
                  <a:gs pos="100000">
                    <a:srgbClr val="EFB049"/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076325"/>
            <a:ext cx="11430000" cy="52482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Biểu thức Boolean (Boolean Expression) còn đ</a:t>
            </a:r>
            <a:r>
              <a:rPr lang="vi-VN" sz="2800">
                <a:latin typeface="Cambria" panose="02040503050406030204" pitchFamily="18" charset="0"/>
              </a:rPr>
              <a:t>ư</a:t>
            </a:r>
            <a:r>
              <a:rPr lang="en-US" sz="2800">
                <a:latin typeface="Cambria" panose="02040503050406030204" pitchFamily="18" charset="0"/>
              </a:rPr>
              <a:t>ợc gọi là Predicate. Là một biểu thức rất quan trọng và phổ biến trong các lệnh của Python cũng nh</a:t>
            </a:r>
            <a:r>
              <a:rPr lang="vi-VN" sz="2800">
                <a:latin typeface="Cambria" panose="02040503050406030204" pitchFamily="18" charset="0"/>
              </a:rPr>
              <a:t>ư</a:t>
            </a:r>
            <a:r>
              <a:rPr lang="en-US" sz="2800">
                <a:latin typeface="Cambria" panose="02040503050406030204" pitchFamily="18" charset="0"/>
              </a:rPr>
              <a:t> ngôn ngữ lập trình khác.</a:t>
            </a:r>
          </a:p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Các giá trị là </a:t>
            </a:r>
            <a:r>
              <a:rPr lang="en-US" sz="2800" b="1">
                <a:solidFill>
                  <a:srgbClr val="FF0000"/>
                </a:solidFill>
                <a:latin typeface="Cambria" panose="02040503050406030204" pitchFamily="18" charset="0"/>
              </a:rPr>
              <a:t>T</a:t>
            </a:r>
            <a:r>
              <a:rPr lang="en-US" sz="2800" b="1">
                <a:latin typeface="Cambria" panose="02040503050406030204" pitchFamily="18" charset="0"/>
              </a:rPr>
              <a:t>rue</a:t>
            </a:r>
            <a:r>
              <a:rPr lang="en-US" sz="2800">
                <a:latin typeface="Cambria" panose="02040503050406030204" pitchFamily="18" charset="0"/>
              </a:rPr>
              <a:t> hoặc </a:t>
            </a:r>
            <a:r>
              <a:rPr lang="en-US" sz="2800" b="1">
                <a:solidFill>
                  <a:srgbClr val="FF0000"/>
                </a:solidFill>
                <a:latin typeface="Cambria" panose="02040503050406030204" pitchFamily="18" charset="0"/>
              </a:rPr>
              <a:t>F</a:t>
            </a:r>
            <a:r>
              <a:rPr lang="en-US" sz="2800" b="1">
                <a:latin typeface="Cambria" panose="02040503050406030204" pitchFamily="18" charset="0"/>
              </a:rPr>
              <a:t>alse</a:t>
            </a:r>
            <a:r>
              <a:rPr lang="en-US" sz="2800">
                <a:latin typeface="Cambria" panose="02040503050406030204" pitchFamily="18" charset="0"/>
              </a:rPr>
              <a:t>, dựa vào các giá trị này mà ta điều h</a:t>
            </a:r>
            <a:r>
              <a:rPr lang="vi-VN" sz="2800">
                <a:latin typeface="Cambria" panose="02040503050406030204" pitchFamily="18" charset="0"/>
              </a:rPr>
              <a:t>ư</a:t>
            </a:r>
            <a:r>
              <a:rPr lang="en-US" sz="2800">
                <a:latin typeface="Cambria" panose="02040503050406030204" pitchFamily="18" charset="0"/>
              </a:rPr>
              <a:t>ớng các công việc trong phần mềm.</a:t>
            </a:r>
          </a:p>
        </p:txBody>
      </p:sp>
    </p:spTree>
    <p:extLst>
      <p:ext uri="{BB962C8B-B14F-4D97-AF65-F5344CB8AC3E}">
        <p14:creationId xmlns:p14="http://schemas.microsoft.com/office/powerpoint/2010/main" val="149406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482600"/>
            <a:ext cx="6629400" cy="508000"/>
            <a:chOff x="789624" y="1191463"/>
            <a:chExt cx="6629400" cy="508000"/>
          </a:xfrm>
        </p:grpSpPr>
        <p:sp>
          <p:nvSpPr>
            <p:cNvPr id="3" name="AutoShape 52"/>
            <p:cNvSpPr>
              <a:spLocks noChangeArrowheads="1"/>
            </p:cNvSpPr>
            <p:nvPr/>
          </p:nvSpPr>
          <p:spPr bwMode="gray">
            <a:xfrm>
              <a:off x="990600" y="1191463"/>
              <a:ext cx="6428424" cy="508000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latin typeface="Cambria" panose="02040503050406030204" pitchFamily="18" charset="0"/>
                </a:rPr>
                <a:t>Nội dung bài học</a:t>
              </a:r>
              <a:endParaRPr lang="en-US" sz="2800" b="1" kern="0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789624" y="1295400"/>
              <a:ext cx="353376" cy="272472"/>
              <a:chOff x="1110" y="2656"/>
              <a:chExt cx="1549" cy="1351"/>
            </a:xfrm>
          </p:grpSpPr>
          <p:sp>
            <p:nvSpPr>
              <p:cNvPr id="5" name="AutoShape 18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" name="AutoShape 19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" name="AutoShape 20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EFB049">
                      <a:gamma/>
                      <a:shade val="46275"/>
                      <a:invGamma/>
                    </a:srgbClr>
                  </a:gs>
                  <a:gs pos="100000">
                    <a:srgbClr val="EFB049"/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076325"/>
            <a:ext cx="11430000" cy="52482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Ví dụ:</a:t>
            </a:r>
          </a:p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a = True</a:t>
            </a:r>
          </a:p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b = False</a:t>
            </a:r>
          </a:p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print('a =', a, ' b =', b)</a:t>
            </a:r>
          </a:p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# gán lại kết quả cho a</a:t>
            </a:r>
          </a:p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a = False</a:t>
            </a:r>
          </a:p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print('a =', a, ' b =', b)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D4988A-04A7-4CED-A2D8-818D33857D24}"/>
              </a:ext>
            </a:extLst>
          </p:cNvPr>
          <p:cNvSpPr/>
          <p:nvPr/>
        </p:nvSpPr>
        <p:spPr>
          <a:xfrm>
            <a:off x="5943600" y="2902803"/>
            <a:ext cx="5791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mbria" panose="02040503050406030204" pitchFamily="18" charset="0"/>
              </a:rPr>
              <a:t>a = True b = False</a:t>
            </a:r>
          </a:p>
          <a:p>
            <a:r>
              <a:rPr lang="en-US" sz="2400">
                <a:latin typeface="Cambria" panose="02040503050406030204" pitchFamily="18" charset="0"/>
              </a:rPr>
              <a:t>a = False b = False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54A1B3F-FF05-4667-9BD0-85B886501977}"/>
              </a:ext>
            </a:extLst>
          </p:cNvPr>
          <p:cNvSpPr/>
          <p:nvPr/>
        </p:nvSpPr>
        <p:spPr>
          <a:xfrm>
            <a:off x="4267200" y="2971800"/>
            <a:ext cx="1371600" cy="7620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19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482600"/>
            <a:ext cx="6629400" cy="508000"/>
            <a:chOff x="789624" y="1191463"/>
            <a:chExt cx="6629400" cy="508000"/>
          </a:xfrm>
        </p:grpSpPr>
        <p:sp>
          <p:nvSpPr>
            <p:cNvPr id="3" name="AutoShape 52"/>
            <p:cNvSpPr>
              <a:spLocks noChangeArrowheads="1"/>
            </p:cNvSpPr>
            <p:nvPr/>
          </p:nvSpPr>
          <p:spPr bwMode="gray">
            <a:xfrm>
              <a:off x="990600" y="1191463"/>
              <a:ext cx="6428424" cy="508000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latin typeface="Cambria" panose="02040503050406030204" pitchFamily="18" charset="0"/>
                </a:rPr>
                <a:t>Nội dung bài học</a:t>
              </a:r>
              <a:endParaRPr lang="en-US" sz="2800" b="1" kern="0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789624" y="1295400"/>
              <a:ext cx="353376" cy="272472"/>
              <a:chOff x="1110" y="2656"/>
              <a:chExt cx="1549" cy="1351"/>
            </a:xfrm>
          </p:grpSpPr>
          <p:sp>
            <p:nvSpPr>
              <p:cNvPr id="5" name="AutoShape 18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" name="AutoShape 19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" name="AutoShape 20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EFB049">
                      <a:gamma/>
                      <a:shade val="46275"/>
                      <a:invGamma/>
                    </a:srgbClr>
                  </a:gs>
                  <a:gs pos="100000">
                    <a:srgbClr val="EFB049"/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076325"/>
            <a:ext cx="11430000" cy="52482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Bảng tổng quát: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713AA32-24F0-4D34-A87C-E3E509A50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54711"/>
              </p:ext>
            </p:extLst>
          </p:nvPr>
        </p:nvGraphicFramePr>
        <p:xfrm>
          <a:off x="502810" y="1752600"/>
          <a:ext cx="1123199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2390">
                  <a:extLst>
                    <a:ext uri="{9D8B030D-6E8A-4147-A177-3AD203B41FA5}">
                      <a16:colId xmlns:a16="http://schemas.microsoft.com/office/drawing/2014/main" val="1943663053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3795417902"/>
                    </a:ext>
                  </a:extLst>
                </a:gridCol>
              </a:tblGrid>
              <a:tr h="37240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Cambria" panose="02040503050406030204" pitchFamily="18" charset="0"/>
                        </a:rPr>
                        <a:t>Biểu thức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Cambria" panose="02040503050406030204" pitchFamily="18" charset="0"/>
                        </a:rPr>
                        <a:t>Ý nghĩa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917862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x ==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True nếu x=y, False nếu x khác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822354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x &lt;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True nếu x &lt;y, False nếu x&gt;=y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931718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x &lt;=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True nếu x&lt;=y, False nếu x&gt;y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488831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x &gt;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True nếu x&gt;y, False nếu x&lt;=y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160254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x &gt;=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True nếu x&gt;=y, False nếu x&lt;y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329923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x !=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True nếu x khác y, False nếu x=y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215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251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482600"/>
            <a:ext cx="6629400" cy="508000"/>
            <a:chOff x="789624" y="1191463"/>
            <a:chExt cx="6629400" cy="508000"/>
          </a:xfrm>
        </p:grpSpPr>
        <p:sp>
          <p:nvSpPr>
            <p:cNvPr id="3" name="AutoShape 52"/>
            <p:cNvSpPr>
              <a:spLocks noChangeArrowheads="1"/>
            </p:cNvSpPr>
            <p:nvPr/>
          </p:nvSpPr>
          <p:spPr bwMode="gray">
            <a:xfrm>
              <a:off x="990600" y="1191463"/>
              <a:ext cx="6428424" cy="508000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latin typeface="Cambria" panose="02040503050406030204" pitchFamily="18" charset="0"/>
                </a:rPr>
                <a:t>Nội dung bài học</a:t>
              </a:r>
              <a:endParaRPr lang="en-US" sz="2800" b="1" kern="0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789624" y="1295400"/>
              <a:ext cx="353376" cy="272472"/>
              <a:chOff x="1110" y="2656"/>
              <a:chExt cx="1549" cy="1351"/>
            </a:xfrm>
          </p:grpSpPr>
          <p:sp>
            <p:nvSpPr>
              <p:cNvPr id="5" name="AutoShape 18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" name="AutoShape 19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" name="AutoShape 20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EFB049">
                      <a:gamma/>
                      <a:shade val="46275"/>
                      <a:invGamma/>
                    </a:srgbClr>
                  </a:gs>
                  <a:gs pos="100000">
                    <a:srgbClr val="EFB049"/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076325"/>
            <a:ext cx="11430000" cy="52482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>
                <a:latin typeface="Cambria" panose="02040503050406030204" pitchFamily="18" charset="0"/>
              </a:rPr>
              <a:t>Ví dụ: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713AA32-24F0-4D34-A87C-E3E509A50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485714"/>
              </p:ext>
            </p:extLst>
          </p:nvPr>
        </p:nvGraphicFramePr>
        <p:xfrm>
          <a:off x="502810" y="1752600"/>
          <a:ext cx="1123199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2390">
                  <a:extLst>
                    <a:ext uri="{9D8B030D-6E8A-4147-A177-3AD203B41FA5}">
                      <a16:colId xmlns:a16="http://schemas.microsoft.com/office/drawing/2014/main" val="1943663053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3795417902"/>
                    </a:ext>
                  </a:extLst>
                </a:gridCol>
              </a:tblGrid>
              <a:tr h="37240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Cambria" panose="02040503050406030204" pitchFamily="18" charset="0"/>
                        </a:rPr>
                        <a:t>Biểu thức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Cambria" panose="02040503050406030204" pitchFamily="18" charset="0"/>
                        </a:rPr>
                        <a:t>Ý nghĩa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917862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10 &lt;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822354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10 &gt;=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931718"/>
                  </a:ext>
                </a:extLst>
              </a:tr>
              <a:tr h="372400"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x &lt;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Cambria" panose="02040503050406030204" pitchFamily="18" charset="0"/>
                        </a:rPr>
                        <a:t>True if x nhỏ h</a:t>
                      </a:r>
                      <a:r>
                        <a:rPr lang="vi-VN" sz="2400">
                          <a:latin typeface="Cambria" panose="02040503050406030204" pitchFamily="18" charset="0"/>
                        </a:rPr>
                        <a:t>ơ</a:t>
                      </a:r>
                      <a:r>
                        <a:rPr lang="en-US" sz="2400">
                          <a:latin typeface="Cambria" panose="02040503050406030204" pitchFamily="18" charset="0"/>
                        </a:rPr>
                        <a:t>n100; ng</a:t>
                      </a:r>
                      <a:r>
                        <a:rPr lang="vi-VN" sz="2400">
                          <a:latin typeface="Cambria" panose="02040503050406030204" pitchFamily="18" charset="0"/>
                        </a:rPr>
                        <a:t>ư</a:t>
                      </a:r>
                      <a:r>
                        <a:rPr lang="en-US" sz="2400">
                          <a:latin typeface="Cambria" panose="02040503050406030204" pitchFamily="18" charset="0"/>
                        </a:rPr>
                        <a:t>ợc lại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488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427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2555117"/>
            <a:ext cx="2667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>
                <a:latin typeface="Cambria" panose="02040503050406030204" pitchFamily="18" charset="0"/>
                <a:cs typeface="Arial" charset="0"/>
              </a:rPr>
              <a:t>END</a:t>
            </a:r>
          </a:p>
        </p:txBody>
      </p:sp>
      <p:pic>
        <p:nvPicPr>
          <p:cNvPr id="8" name="Picture 2" descr="Image result for min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3611303"/>
            <a:ext cx="2181225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minio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2310736"/>
            <a:ext cx="1905000" cy="190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loud Callout 9"/>
          <p:cNvSpPr/>
          <p:nvPr/>
        </p:nvSpPr>
        <p:spPr>
          <a:xfrm>
            <a:off x="7010400" y="533400"/>
            <a:ext cx="1714500" cy="1745064"/>
          </a:xfrm>
          <a:prstGeom prst="cloudCallout">
            <a:avLst>
              <a:gd name="adj1" fmla="val 45968"/>
              <a:gd name="adj2" fmla="val 923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>
                <a:latin typeface="Cambria" panose="02040503050406030204" pitchFamily="18" charset="0"/>
              </a:rPr>
              <a:t>Hey! Coding is easy!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80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286</Words>
  <Application>Microsoft Office PowerPoint</Application>
  <PresentationFormat>Widescreen</PresentationFormat>
  <Paragraphs>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Phan Ngọc Phụng</cp:lastModifiedBy>
  <cp:revision>949</cp:revision>
  <dcterms:created xsi:type="dcterms:W3CDTF">2011-04-06T04:04:31Z</dcterms:created>
  <dcterms:modified xsi:type="dcterms:W3CDTF">2021-08-28T15:16:11Z</dcterms:modified>
</cp:coreProperties>
</file>